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8F44A2F1-9E1F-4B54-A3A2-5F16C0AD49E2}" styleName="">
    <a:tblBg/>
    <a:wholeTbl>
      <a:tcTxStyle b="off" i="off">
        <a:font>
          <a:latin typeface="Open Sans Regular Regular"/>
          <a:ea typeface="Open Sans Regular Regular"/>
          <a:cs typeface="Open Sans Regular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8C37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png>
</file>

<file path=ppt/media/image1.tif>
</file>

<file path=ppt/media/image2.png>
</file>

<file path=ppt/media/image2.tif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2" name="Shape 11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3FFF5"/>
                </a:solidFill>
                <a:latin typeface="+mj-lt"/>
                <a:ea typeface="+mj-ea"/>
                <a:cs typeface="+mj-cs"/>
                <a:sym typeface="Open Sans Regular Extra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14" name="flag-orpheus-top.png" descr="flag-orpheus-to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306" y="-30575"/>
            <a:ext cx="2051372" cy="11538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image (5).png" descr="image (5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820400" y="6434399"/>
            <a:ext cx="4790367" cy="6514587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gradFill flip="none" rotWithShape="1">
          <a:gsLst>
            <a:gs pos="0">
              <a:srgbClr val="5BC0DE"/>
            </a:gs>
            <a:gs pos="27537">
              <a:srgbClr val="47A7DC"/>
            </a:gs>
            <a:gs pos="100000">
              <a:srgbClr val="338EDA"/>
            </a:gs>
          </a:gsLst>
          <a:lin ang="7363998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97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gradFill flip="none" rotWithShape="1">
          <a:gsLst>
            <a:gs pos="0">
              <a:srgbClr val="FF8C37"/>
            </a:gs>
            <a:gs pos="27537">
              <a:srgbClr val="F96E4D"/>
            </a:gs>
            <a:gs pos="100000">
              <a:srgbClr val="F25062"/>
            </a:gs>
          </a:gsLst>
          <a:lin ang="7363998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25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4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35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bg>
      <p:bgPr>
        <a:gradFill flip="none" rotWithShape="1">
          <a:gsLst>
            <a:gs pos="0">
              <a:srgbClr val="FF8C37"/>
            </a:gs>
            <a:gs pos="27537">
              <a:srgbClr val="F96E4D"/>
            </a:gs>
            <a:gs pos="100000">
              <a:srgbClr val="F25062"/>
            </a:gs>
          </a:gsLst>
          <a:lin ang="7363998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5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4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gradFill flip="none" rotWithShape="1">
          <a:gsLst>
            <a:gs pos="0">
              <a:srgbClr val="FB558E"/>
            </a:gs>
            <a:gs pos="33000">
              <a:srgbClr val="D144B2"/>
            </a:gs>
            <a:gs pos="100000">
              <a:srgbClr val="A633D6"/>
            </a:gs>
          </a:gsLst>
          <a:lin ang="7363998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ection Title"/>
          <p:cNvSpPr txBox="1"/>
          <p:nvPr>
            <p:ph type="title" hasCustomPrompt="1"/>
          </p:nvPr>
        </p:nvSpPr>
        <p:spPr>
          <a:xfrm>
            <a:off x="1101494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pc="-232" sz="11600">
                <a:latin typeface="+mj-lt"/>
                <a:ea typeface="+mj-ea"/>
                <a:cs typeface="+mj-cs"/>
                <a:sym typeface="Open Sans Regular ExtraBold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gradFill flip="none" rotWithShape="1">
          <a:gsLst>
            <a:gs pos="0">
              <a:srgbClr val="FB558E"/>
            </a:gs>
            <a:gs pos="33000">
              <a:srgbClr val="D144B2"/>
            </a:gs>
            <a:gs pos="100000">
              <a:srgbClr val="A633D6"/>
            </a:gs>
          </a:gsLst>
          <a:lin ang="7363998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gradFill flip="none" rotWithShape="1">
          <a:gsLst>
            <a:gs pos="0">
              <a:srgbClr val="FF8C37"/>
            </a:gs>
            <a:gs pos="27537">
              <a:srgbClr val="F96E4D"/>
            </a:gs>
            <a:gs pos="100000">
              <a:srgbClr val="F25062"/>
            </a:gs>
          </a:gsLst>
          <a:lin ang="7363998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gradFill flip="none" rotWithShape="1">
          <a:gsLst>
            <a:gs pos="0">
              <a:srgbClr val="5BC0DE"/>
            </a:gs>
            <a:gs pos="27537">
              <a:srgbClr val="47A7DC"/>
            </a:gs>
            <a:gs pos="100000">
              <a:srgbClr val="338EDA"/>
            </a:gs>
          </a:gsLst>
          <a:lin ang="7363998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8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FF8C37"/>
            </a:gs>
            <a:gs pos="25533">
              <a:srgbClr val="F96E4D"/>
            </a:gs>
            <a:gs pos="100000">
              <a:srgbClr val="F25062"/>
            </a:gs>
          </a:gsLst>
          <a:lin ang="7363998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3429000"/>
            <a:ext cx="21971000" cy="825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4" name="flag-orpheus-top.png" descr="flag-orpheus-to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707" y="-112557"/>
            <a:ext cx="1855047" cy="104346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40" strike="noStrike" sz="7000" u="none">
          <a:solidFill>
            <a:srgbClr val="FFFFFF"/>
          </a:solidFill>
          <a:uFillTx/>
          <a:latin typeface="+mn-lt"/>
          <a:ea typeface="+mn-ea"/>
          <a:cs typeface="+mn-cs"/>
          <a:sym typeface="Open Sans Regular Bold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40" strike="noStrike" sz="7000" u="none">
          <a:solidFill>
            <a:srgbClr val="FFFFFF"/>
          </a:solidFill>
          <a:uFillTx/>
          <a:latin typeface="+mn-lt"/>
          <a:ea typeface="+mn-ea"/>
          <a:cs typeface="+mn-cs"/>
          <a:sym typeface="Open Sans Regular Bold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40" strike="noStrike" sz="7000" u="none">
          <a:solidFill>
            <a:srgbClr val="FFFFFF"/>
          </a:solidFill>
          <a:uFillTx/>
          <a:latin typeface="+mn-lt"/>
          <a:ea typeface="+mn-ea"/>
          <a:cs typeface="+mn-cs"/>
          <a:sym typeface="Open Sans Regular Bold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40" strike="noStrike" sz="7000" u="none">
          <a:solidFill>
            <a:srgbClr val="FFFFFF"/>
          </a:solidFill>
          <a:uFillTx/>
          <a:latin typeface="+mn-lt"/>
          <a:ea typeface="+mn-ea"/>
          <a:cs typeface="+mn-cs"/>
          <a:sym typeface="Open Sans Regular Bold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40" strike="noStrike" sz="7000" u="none">
          <a:solidFill>
            <a:srgbClr val="FFFFFF"/>
          </a:solidFill>
          <a:uFillTx/>
          <a:latin typeface="+mn-lt"/>
          <a:ea typeface="+mn-ea"/>
          <a:cs typeface="+mn-cs"/>
          <a:sym typeface="Open Sans Regular Bold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40" strike="noStrike" sz="7000" u="none">
          <a:solidFill>
            <a:srgbClr val="FFFFFF"/>
          </a:solidFill>
          <a:uFillTx/>
          <a:latin typeface="+mn-lt"/>
          <a:ea typeface="+mn-ea"/>
          <a:cs typeface="+mn-cs"/>
          <a:sym typeface="Open Sans Regular Bold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40" strike="noStrike" sz="7000" u="none">
          <a:solidFill>
            <a:srgbClr val="FFFFFF"/>
          </a:solidFill>
          <a:uFillTx/>
          <a:latin typeface="+mn-lt"/>
          <a:ea typeface="+mn-ea"/>
          <a:cs typeface="+mn-cs"/>
          <a:sym typeface="Open Sans Regular Bold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40" strike="noStrike" sz="7000" u="none">
          <a:solidFill>
            <a:srgbClr val="FFFFFF"/>
          </a:solidFill>
          <a:uFillTx/>
          <a:latin typeface="+mn-lt"/>
          <a:ea typeface="+mn-ea"/>
          <a:cs typeface="+mn-cs"/>
          <a:sym typeface="Open Sans Regular Bold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40" strike="noStrike" sz="7000" u="none">
          <a:solidFill>
            <a:srgbClr val="FFFFFF"/>
          </a:solidFill>
          <a:uFillTx/>
          <a:latin typeface="+mn-lt"/>
          <a:ea typeface="+mn-ea"/>
          <a:cs typeface="+mn-cs"/>
          <a:sym typeface="Open Sans Regular Bold"/>
        </a:defRPr>
      </a:lvl9pPr>
    </p:titleStyle>
    <p:bodyStyle>
      <a:lvl1pPr marL="508000" marR="0" indent="-508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Open Sans Regular Regular"/>
          <a:ea typeface="Open Sans Regular Regular"/>
          <a:cs typeface="Open Sans Regular Regular"/>
          <a:sym typeface="Open Sans Regular Regular"/>
        </a:defRPr>
      </a:lvl1pPr>
      <a:lvl2pPr marL="1117600" marR="0" indent="-508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Open Sans Regular Regular"/>
          <a:ea typeface="Open Sans Regular Regular"/>
          <a:cs typeface="Open Sans Regular Regular"/>
          <a:sym typeface="Open Sans Regular Regular"/>
        </a:defRPr>
      </a:lvl2pPr>
      <a:lvl3pPr marL="1727200" marR="0" indent="-508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Open Sans Regular Regular"/>
          <a:ea typeface="Open Sans Regular Regular"/>
          <a:cs typeface="Open Sans Regular Regular"/>
          <a:sym typeface="Open Sans Regular Regular"/>
        </a:defRPr>
      </a:lvl3pPr>
      <a:lvl4pPr marL="2336800" marR="0" indent="-508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Open Sans Regular Regular"/>
          <a:ea typeface="Open Sans Regular Regular"/>
          <a:cs typeface="Open Sans Regular Regular"/>
          <a:sym typeface="Open Sans Regular Regular"/>
        </a:defRPr>
      </a:lvl4pPr>
      <a:lvl5pPr marL="2946400" marR="0" indent="-508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Open Sans Regular Regular"/>
          <a:ea typeface="Open Sans Regular Regular"/>
          <a:cs typeface="Open Sans Regular Regular"/>
          <a:sym typeface="Open Sans Regular Regular"/>
        </a:defRPr>
      </a:lvl5pPr>
      <a:lvl6pPr marL="3556000" marR="0" indent="-508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Open Sans Regular Regular"/>
          <a:ea typeface="Open Sans Regular Regular"/>
          <a:cs typeface="Open Sans Regular Regular"/>
          <a:sym typeface="Open Sans Regular Regular"/>
        </a:defRPr>
      </a:lvl6pPr>
      <a:lvl7pPr marL="4165600" marR="0" indent="-508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Open Sans Regular Regular"/>
          <a:ea typeface="Open Sans Regular Regular"/>
          <a:cs typeface="Open Sans Regular Regular"/>
          <a:sym typeface="Open Sans Regular Regular"/>
        </a:defRPr>
      </a:lvl7pPr>
      <a:lvl8pPr marL="4775200" marR="0" indent="-508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Open Sans Regular Regular"/>
          <a:ea typeface="Open Sans Regular Regular"/>
          <a:cs typeface="Open Sans Regular Regular"/>
          <a:sym typeface="Open Sans Regular Regular"/>
        </a:defRPr>
      </a:lvl8pPr>
      <a:lvl9pPr marL="5384800" marR="0" indent="-5080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Open Sans Regular Regular"/>
          <a:ea typeface="Open Sans Regular Regular"/>
          <a:cs typeface="Open Sans Regular Regular"/>
          <a:sym typeface="Open Sans Regular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repl.it" TargetMode="External"/><Relationship Id="rId3" Type="http://schemas.openxmlformats.org/officeDocument/2006/relationships/image" Target="../media/image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repl.it/languages/html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FF8C37"/>
            </a:gs>
            <a:gs pos="10265">
              <a:srgbClr val="F96E4D"/>
            </a:gs>
            <a:gs pos="100000">
              <a:srgbClr val="F25062"/>
            </a:gs>
          </a:gsLst>
          <a:lin ang="7880325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Welcome to Hack Club!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Welcome to Hack Club!</a:t>
            </a:r>
          </a:p>
        </p:txBody>
      </p:sp>
      <p:sp>
        <p:nvSpPr>
          <p:cNvPr id="115" name="October 19, 202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October 19, 2022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Adding some medi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Adding some media</a:t>
            </a:r>
          </a:p>
        </p:txBody>
      </p:sp>
      <p:sp>
        <p:nvSpPr>
          <p:cNvPr id="155" name="The website’s still looking a bit bland… let’s add an image or two with the &lt;img&gt; tag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 website’s still looking a bit bland… let’s add an image or two with the </a:t>
            </a:r>
            <a:r>
              <a:rPr b="0">
                <a:latin typeface="Menlo Regular"/>
                <a:ea typeface="Menlo Regular"/>
                <a:cs typeface="Menlo Regular"/>
                <a:sym typeface="Menlo Regular"/>
              </a:rPr>
              <a:t>&lt;img&gt;</a:t>
            </a:r>
            <a:r>
              <a:rPr b="0"/>
              <a:t> tag</a:t>
            </a:r>
          </a:p>
        </p:txBody>
      </p:sp>
      <p:sp>
        <p:nvSpPr>
          <p:cNvPr id="156" name="Find an image on Google that you like and copy the URL to i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Find an image on Google that you like and copy the URL to it</a:t>
            </a:r>
          </a:p>
          <a:p>
            <a:pPr/>
          </a:p>
          <a:p>
            <a:pPr/>
          </a:p>
          <a:p>
            <a:pPr/>
            <a:r>
              <a:t>Your code should look something like this now:</a:t>
            </a:r>
          </a:p>
        </p:txBody>
      </p:sp>
      <p:sp>
        <p:nvSpPr>
          <p:cNvPr id="157" name="&lt;img   src=“your_url_here”…"/>
          <p:cNvSpPr txBox="1"/>
          <p:nvPr/>
        </p:nvSpPr>
        <p:spPr>
          <a:xfrm>
            <a:off x="1817200" y="4550847"/>
            <a:ext cx="5274210" cy="1778001"/>
          </a:xfrm>
          <a:prstGeom prst="rect">
            <a:avLst/>
          </a:prstGeom>
          <a:solidFill>
            <a:srgbClr val="E0E6ED"/>
          </a:solidFill>
          <a:ln w="63500">
            <a:solidFill>
              <a:srgbClr val="8E8E8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90500" tIns="190500" rIns="190500" bIns="190500">
            <a:spAutoFit/>
          </a:bodyPr>
          <a:lstStyle/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&lt;img</a:t>
            </a:r>
            <a:br/>
            <a:r>
              <a:t>  src=“your_url_here”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/&gt;</a:t>
            </a:r>
          </a:p>
        </p:txBody>
      </p:sp>
      <p:sp>
        <p:nvSpPr>
          <p:cNvPr id="158" name="&lt;!DOCTYPE html&gt;…"/>
          <p:cNvSpPr txBox="1"/>
          <p:nvPr/>
        </p:nvSpPr>
        <p:spPr>
          <a:xfrm>
            <a:off x="1696401" y="8398781"/>
            <a:ext cx="10944840" cy="4445001"/>
          </a:xfrm>
          <a:prstGeom prst="rect">
            <a:avLst/>
          </a:prstGeom>
          <a:solidFill>
            <a:srgbClr val="E0E6ED"/>
          </a:solidFill>
          <a:ln w="63500">
            <a:solidFill>
              <a:srgbClr val="8E8E8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90500" tIns="190500" rIns="190500" bIns="190500" anchor="ctr">
            <a:spAutoFit/>
          </a:bodyPr>
          <a:lstStyle/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&lt;!DOCTYPE html&gt;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…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&lt;img</a:t>
            </a:r>
            <a:br/>
            <a:r>
              <a:t>      src=“your_url_here”</a:t>
            </a:r>
            <a:br/>
            <a:r>
              <a:t>    /&gt;</a:t>
            </a:r>
            <a:br/>
            <a:r>
              <a:t>    &lt;h1&gt;Kanishq Kancharla&lt;/h1&gt;</a:t>
            </a:r>
            <a:br/>
            <a:r>
              <a:t>    &lt;p&gt;Welcome to my website!&lt;/p&gt;</a:t>
            </a:r>
            <a:br/>
            <a:r>
              <a:t> …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&lt;/html&gt;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8" grpId="2"/>
      <p:bldP build="whole" bldLvl="1" animBg="1" rev="0" advAuto="0" spid="157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Let’s add a bit of ✨spice✨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add a bit of ✨spice✨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How do we use CS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use CSS?</a:t>
            </a:r>
          </a:p>
        </p:txBody>
      </p:sp>
      <p:sp>
        <p:nvSpPr>
          <p:cNvPr id="163" name="We need to set up our HTML file properly before we can style our websit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We need to set up our HTML file properly before we can style our website</a:t>
            </a:r>
          </a:p>
        </p:txBody>
      </p:sp>
      <p:sp>
        <p:nvSpPr>
          <p:cNvPr id="164" name="First, we need to tell our HTML to use our CSS file.…"/>
          <p:cNvSpPr txBox="1"/>
          <p:nvPr>
            <p:ph type="body" idx="1"/>
          </p:nvPr>
        </p:nvSpPr>
        <p:spPr>
          <a:xfrm>
            <a:off x="1206500" y="3425991"/>
            <a:ext cx="21971000" cy="9258956"/>
          </a:xfrm>
          <a:prstGeom prst="rect">
            <a:avLst/>
          </a:prstGeom>
        </p:spPr>
        <p:txBody>
          <a:bodyPr/>
          <a:lstStyle/>
          <a:p>
            <a:pPr/>
            <a:r>
              <a:t>First, we need to tell our HTML to use our CSS file.</a:t>
            </a:r>
          </a:p>
          <a:p>
            <a:pPr/>
          </a:p>
          <a:p>
            <a:pPr/>
            <a:r>
              <a:t>This goes in your </a:t>
            </a:r>
            <a:r>
              <a:rPr>
                <a:latin typeface="Menlo Regular"/>
                <a:ea typeface="Menlo Regular"/>
                <a:cs typeface="Menlo Regular"/>
                <a:sym typeface="Menlo Regular"/>
              </a:rPr>
              <a:t>&lt;head&gt;</a:t>
            </a:r>
            <a:r>
              <a:t> tag, since we’re telling the browser to use this file</a:t>
            </a:r>
          </a:p>
          <a:p>
            <a:pPr/>
            <a:r>
              <a:t>The </a:t>
            </a:r>
            <a:r>
              <a:rPr>
                <a:latin typeface="Menlo Regular"/>
                <a:ea typeface="Menlo Regular"/>
                <a:cs typeface="Menlo Regular"/>
                <a:sym typeface="Menlo Regular"/>
              </a:rPr>
              <a:t>&lt;rel&gt; </a:t>
            </a:r>
            <a:r>
              <a:t>part tells the browser what kind of relationship this is, since the CSS file is a </a:t>
            </a:r>
            <a:r>
              <a:rPr>
                <a:latin typeface="+mn-lt"/>
                <a:ea typeface="+mn-ea"/>
                <a:cs typeface="+mn-cs"/>
                <a:sym typeface="Open Sans Regular Bold"/>
              </a:rPr>
              <a:t>stylesheet</a:t>
            </a:r>
            <a:r>
              <a:t>.</a:t>
            </a:r>
          </a:p>
        </p:txBody>
      </p:sp>
      <p:sp>
        <p:nvSpPr>
          <p:cNvPr id="165" name="&lt;link rel=&quot;stylesheet&quot; href=&quot;style.css&quot; /&gt;"/>
          <p:cNvSpPr txBox="1"/>
          <p:nvPr/>
        </p:nvSpPr>
        <p:spPr>
          <a:xfrm>
            <a:off x="1778536" y="4471826"/>
            <a:ext cx="10091218" cy="889001"/>
          </a:xfrm>
          <a:prstGeom prst="rect">
            <a:avLst/>
          </a:prstGeom>
          <a:solidFill>
            <a:srgbClr val="E0E6ED"/>
          </a:solidFill>
          <a:ln w="63500">
            <a:solidFill>
              <a:srgbClr val="8E8E8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90500" tIns="190500" rIns="190500" bIns="190500">
            <a:spAutoFit/>
          </a:bodyPr>
          <a:lstStyle>
            <a:lvl1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pPr/>
            <a:r>
              <a:t>&lt;link rel="stylesheet" href="style.css" /&gt;</a:t>
            </a:r>
          </a:p>
        </p:txBody>
      </p:sp>
      <p:sp>
        <p:nvSpPr>
          <p:cNvPr id="166" name="&lt;!DOCTYPE html&gt;…"/>
          <p:cNvSpPr txBox="1"/>
          <p:nvPr/>
        </p:nvSpPr>
        <p:spPr>
          <a:xfrm>
            <a:off x="1786617" y="8933497"/>
            <a:ext cx="12909245" cy="3556001"/>
          </a:xfrm>
          <a:prstGeom prst="rect">
            <a:avLst/>
          </a:prstGeom>
          <a:solidFill>
            <a:srgbClr val="E0E6ED"/>
          </a:solidFill>
          <a:ln w="63500">
            <a:solidFill>
              <a:srgbClr val="8E8E8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90500" tIns="190500" rIns="190500" bIns="190500" anchor="ctr">
            <a:spAutoFit/>
          </a:bodyPr>
          <a:lstStyle/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&lt;!DOCTYPE html&gt;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…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&lt;head&gt;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&lt;link rel="stylesheet" href="style.css" /&gt;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&lt;/head&gt;</a:t>
            </a:r>
            <a:br/>
            <a:r>
              <a:t> …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&lt;/html&gt;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5" grpId="1"/>
      <p:bldP build="whole" bldLvl="1" animBg="1" rev="0" advAuto="0" spid="166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How do we use CS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use CSS?</a:t>
            </a:r>
          </a:p>
        </p:txBody>
      </p:sp>
      <p:sp>
        <p:nvSpPr>
          <p:cNvPr id="169" name="Your website is about to look a whole lot better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Your website is about to look a whole lot better</a:t>
            </a:r>
          </a:p>
        </p:txBody>
      </p:sp>
      <p:sp>
        <p:nvSpPr>
          <p:cNvPr id="170" name="Open up style.cs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 up </a:t>
            </a:r>
            <a:r>
              <a:rPr>
                <a:latin typeface="Menlo Regular"/>
                <a:ea typeface="Menlo Regular"/>
                <a:cs typeface="Menlo Regular"/>
                <a:sym typeface="Menlo Regular"/>
              </a:rPr>
              <a:t>style.css</a:t>
            </a:r>
          </a:p>
          <a:p>
            <a:pPr/>
            <a:r>
              <a:t>CSS works with </a:t>
            </a:r>
            <a:r>
              <a:rPr>
                <a:latin typeface="+mn-lt"/>
                <a:ea typeface="+mn-ea"/>
                <a:cs typeface="+mn-cs"/>
                <a:sym typeface="Open Sans Regular Bold"/>
              </a:rPr>
              <a:t>rules,</a:t>
            </a:r>
            <a:r>
              <a:t> using </a:t>
            </a:r>
            <a:r>
              <a:rPr>
                <a:latin typeface="+mn-lt"/>
                <a:ea typeface="+mn-ea"/>
                <a:cs typeface="+mn-cs"/>
                <a:sym typeface="Open Sans Regular Bold"/>
              </a:rPr>
              <a:t>selectors, attributes, </a:t>
            </a:r>
            <a:r>
              <a:t>and </a:t>
            </a:r>
            <a:r>
              <a:rPr>
                <a:latin typeface="+mn-lt"/>
                <a:ea typeface="+mn-ea"/>
                <a:cs typeface="+mn-cs"/>
                <a:sym typeface="Open Sans Regular Bold"/>
              </a:rPr>
              <a:t>values</a:t>
            </a:r>
          </a:p>
        </p:txBody>
      </p:sp>
      <p:sp>
        <p:nvSpPr>
          <p:cNvPr id="171" name="selector {   attribute: value; }"/>
          <p:cNvSpPr txBox="1"/>
          <p:nvPr/>
        </p:nvSpPr>
        <p:spPr>
          <a:xfrm>
            <a:off x="1735065" y="5879053"/>
            <a:ext cx="12909246" cy="1778001"/>
          </a:xfrm>
          <a:prstGeom prst="rect">
            <a:avLst/>
          </a:prstGeom>
          <a:solidFill>
            <a:srgbClr val="E0E6ED"/>
          </a:solidFill>
          <a:ln w="63500">
            <a:solidFill>
              <a:srgbClr val="8E8E8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90500" tIns="190500" rIns="190500" bIns="190500">
            <a:spAutoFit/>
          </a:bodyPr>
          <a:lstStyle/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selector {</a:t>
            </a:r>
            <a:br/>
            <a:r>
              <a:t>  attribute: value;</a:t>
            </a:r>
            <a:br/>
            <a:r>
              <a:t>} </a:t>
            </a:r>
          </a:p>
        </p:txBody>
      </p:sp>
      <p:sp>
        <p:nvSpPr>
          <p:cNvPr id="172" name="img {   width: 200px; }"/>
          <p:cNvSpPr txBox="1"/>
          <p:nvPr/>
        </p:nvSpPr>
        <p:spPr>
          <a:xfrm>
            <a:off x="1735065" y="7952133"/>
            <a:ext cx="12909246" cy="1778001"/>
          </a:xfrm>
          <a:prstGeom prst="rect">
            <a:avLst/>
          </a:prstGeom>
          <a:solidFill>
            <a:srgbClr val="E0E6ED"/>
          </a:solidFill>
          <a:ln w="63500">
            <a:solidFill>
              <a:srgbClr val="8E8E8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90500" tIns="190500" rIns="190500" bIns="190500">
            <a:spAutoFit/>
          </a:bodyPr>
          <a:lstStyle/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img {</a:t>
            </a:r>
            <a:br/>
            <a:r>
              <a:t>  width: 200px;</a:t>
            </a:r>
            <a:br/>
            <a:r>
              <a:t>} </a:t>
            </a:r>
          </a:p>
        </p:txBody>
      </p:sp>
      <p:sp>
        <p:nvSpPr>
          <p:cNvPr id="173" name="body {   text-align: center;   font-family: “Arial”;   color: purple; }"/>
          <p:cNvSpPr txBox="1"/>
          <p:nvPr/>
        </p:nvSpPr>
        <p:spPr>
          <a:xfrm>
            <a:off x="1735065" y="10025214"/>
            <a:ext cx="12909246" cy="2667001"/>
          </a:xfrm>
          <a:prstGeom prst="rect">
            <a:avLst/>
          </a:prstGeom>
          <a:solidFill>
            <a:srgbClr val="E0E6ED"/>
          </a:solidFill>
          <a:ln w="63500">
            <a:solidFill>
              <a:srgbClr val="8E8E8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90500" tIns="190500" rIns="190500" bIns="190500">
            <a:spAutoFit/>
          </a:bodyPr>
          <a:lstStyle/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body {</a:t>
            </a:r>
            <a:br/>
            <a:r>
              <a:t>  text-align: center;</a:t>
            </a:r>
            <a:br/>
            <a:r>
              <a:t>  font-family: “Arial”;</a:t>
            </a:r>
            <a:br/>
            <a:r>
              <a:t>  color: purple;</a:t>
            </a:r>
            <a:br/>
            <a:r>
              <a:t>}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2" grpId="1"/>
      <p:bldP build="whole" bldLvl="1" animBg="1" rev="0" advAuto="0" spid="173" grpId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Let’s publish our website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publish our website!</a:t>
            </a:r>
          </a:p>
        </p:txBody>
      </p:sp>
      <p:sp>
        <p:nvSpPr>
          <p:cNvPr id="176" name="You’ll be able to share your website with all your friends :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You’ll be able to share your website with all your friends :)</a:t>
            </a:r>
          </a:p>
        </p:txBody>
      </p:sp>
      <p:sp>
        <p:nvSpPr>
          <p:cNvPr id="177" name="Sign Up for repl.it in the top righ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+mn-lt"/>
                <a:ea typeface="+mn-ea"/>
                <a:cs typeface="+mn-cs"/>
                <a:sym typeface="Open Sans Regular Bold"/>
              </a:defRPr>
            </a:pPr>
            <a:r>
              <a:rPr>
                <a:latin typeface="Open Sans Regular Regular"/>
                <a:ea typeface="Open Sans Regular Regular"/>
                <a:cs typeface="Open Sans Regular Regular"/>
                <a:sym typeface="Open Sans Regular Regular"/>
              </a:rPr>
              <a:t>Sign Up for </a:t>
            </a:r>
            <a:r>
              <a:rPr u="sng">
                <a:hlinkClick r:id="rId2" invalidUrl="" action="" tgtFrame="" tooltip="" history="1" highlightClick="0" endSnd="0"/>
              </a:rPr>
              <a:t>repl.it</a:t>
            </a:r>
            <a:r>
              <a:rPr>
                <a:latin typeface="Open Sans Regular Regular"/>
                <a:ea typeface="Open Sans Regular Regular"/>
                <a:cs typeface="Open Sans Regular Regular"/>
                <a:sym typeface="Open Sans Regular Regular"/>
              </a:rPr>
              <a:t> in the top right</a:t>
            </a:r>
            <a:endParaRPr>
              <a:latin typeface="Open Sans Regular Regular"/>
              <a:ea typeface="Open Sans Regular Regular"/>
              <a:cs typeface="Open Sans Regular Regular"/>
              <a:sym typeface="Open Sans Regular Regular"/>
            </a:endParaRPr>
          </a:p>
          <a:p>
            <a:pPr>
              <a:defRPr>
                <a:latin typeface="+mn-lt"/>
                <a:ea typeface="+mn-ea"/>
                <a:cs typeface="+mn-cs"/>
                <a:sym typeface="Open Sans Regular Bold"/>
              </a:defRPr>
            </a:pPr>
            <a:r>
              <a:rPr>
                <a:latin typeface="Open Sans Regular Regular"/>
                <a:ea typeface="Open Sans Regular Regular"/>
                <a:cs typeface="Open Sans Regular Regular"/>
                <a:sym typeface="Open Sans Regular Regular"/>
              </a:rPr>
              <a:t>Change the name of your project to whatever you want</a:t>
            </a:r>
            <a:endParaRPr>
              <a:latin typeface="Open Sans Regular Regular"/>
              <a:ea typeface="Open Sans Regular Regular"/>
              <a:cs typeface="Open Sans Regular Regular"/>
              <a:sym typeface="Open Sans Regular Regular"/>
            </a:endParaRPr>
          </a:p>
          <a:p>
            <a:pPr>
              <a:defRPr>
                <a:latin typeface="+mn-lt"/>
                <a:ea typeface="+mn-ea"/>
                <a:cs typeface="+mn-cs"/>
                <a:sym typeface="Open Sans Regular Bold"/>
              </a:defRPr>
            </a:pPr>
            <a:r>
              <a:rPr>
                <a:latin typeface="Open Sans Regular Regular"/>
                <a:ea typeface="Open Sans Regular Regular"/>
                <a:cs typeface="Open Sans Regular Regular"/>
                <a:sym typeface="Open Sans Regular Regular"/>
              </a:rPr>
              <a:t>Now, run your website one more time and share the link in the top right with anyone!</a:t>
            </a:r>
          </a:p>
        </p:txBody>
      </p:sp>
      <p:pic>
        <p:nvPicPr>
          <p:cNvPr id="178" name="image (10).png" descr="image (10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43879" y="6915086"/>
            <a:ext cx="8369301" cy="6388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What is Hack Club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Hack Club?</a:t>
            </a:r>
          </a:p>
        </p:txBody>
      </p:sp>
      <p:sp>
        <p:nvSpPr>
          <p:cNvPr id="118" name="It’s a lot bigger than Pomperaug High Schoo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It’s a lot bigger than Pomperaug High School</a:t>
            </a:r>
          </a:p>
        </p:txBody>
      </p:sp>
      <p:sp>
        <p:nvSpPr>
          <p:cNvPr id="119" name="Hack Club is a nonprofit network of high school coding clubs and makers around the world."/>
          <p:cNvSpPr txBox="1"/>
          <p:nvPr>
            <p:ph type="body" idx="1"/>
          </p:nvPr>
        </p:nvSpPr>
        <p:spPr>
          <a:xfrm>
            <a:off x="1206500" y="4248504"/>
            <a:ext cx="21447226" cy="8256012"/>
          </a:xfrm>
          <a:prstGeom prst="rect">
            <a:avLst/>
          </a:prstGeom>
        </p:spPr>
        <p:txBody>
          <a:bodyPr/>
          <a:lstStyle/>
          <a:p>
            <a:pPr/>
            <a:r>
              <a:rPr>
                <a:latin typeface="+mn-lt"/>
                <a:ea typeface="+mn-ea"/>
                <a:cs typeface="+mn-cs"/>
                <a:sym typeface="Open Sans Regular Bold"/>
              </a:rPr>
              <a:t>Hack Club</a:t>
            </a:r>
            <a:r>
              <a:t> is a nonprofit network of high school coding clubs and makers around the world. </a:t>
            </a:r>
          </a:p>
        </p:txBody>
      </p:sp>
      <p:pic>
        <p:nvPicPr>
          <p:cNvPr id="12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51704" y="6315349"/>
            <a:ext cx="18880592" cy="66977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FF8C37"/>
            </a:gs>
            <a:gs pos="10265">
              <a:srgbClr val="F96E4D"/>
            </a:gs>
            <a:gs pos="100000">
              <a:srgbClr val="F25062"/>
            </a:gs>
          </a:gsLst>
          <a:lin ang="7880325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do we do here?"/>
          <p:cNvSpPr txBox="1"/>
          <p:nvPr>
            <p:ph type="title"/>
          </p:nvPr>
        </p:nvSpPr>
        <p:spPr>
          <a:xfrm>
            <a:off x="1206500" y="924844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What do we do here?</a:t>
            </a:r>
          </a:p>
        </p:txBody>
      </p:sp>
      <p:sp>
        <p:nvSpPr>
          <p:cNvPr id="123" name="Well, a lot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Well, a lot.</a:t>
            </a:r>
          </a:p>
        </p:txBody>
      </p:sp>
      <p:sp>
        <p:nvSpPr>
          <p:cNvPr id="124" name="Learn how to code in Javascrip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9600" indent="-609600"/>
            <a:r>
              <a:t>Learn how to code in </a:t>
            </a:r>
            <a:r>
              <a:rPr>
                <a:latin typeface="+mn-lt"/>
                <a:ea typeface="+mn-ea"/>
                <a:cs typeface="+mn-cs"/>
                <a:sym typeface="Open Sans Regular Bold"/>
              </a:rPr>
              <a:t>Javascript</a:t>
            </a:r>
          </a:p>
          <a:p>
            <a:pPr marL="609600" indent="-609600"/>
            <a:r>
              <a:t>Workshops</a:t>
            </a:r>
          </a:p>
          <a:p>
            <a:pPr marL="609600" indent="-609600"/>
            <a:r>
              <a:t>Competitions</a:t>
            </a:r>
          </a:p>
          <a:p>
            <a:pPr marL="609600" indent="-609600"/>
            <a:r>
              <a:t>Projects</a:t>
            </a:r>
          </a:p>
          <a:p>
            <a:pPr marL="609600" indent="-609600"/>
            <a:r>
              <a:t>Hackathons</a:t>
            </a:r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691620" y="10086448"/>
            <a:ext cx="3350851" cy="33508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image (8).png" descr="image (8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229104" y="6519229"/>
            <a:ext cx="4275881" cy="39727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Let’s meet another hacker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meet another hacker!</a:t>
            </a:r>
          </a:p>
        </p:txBody>
      </p:sp>
      <p:sp>
        <p:nvSpPr>
          <p:cNvPr id="129" name="Tanishq Kancharla"/>
          <p:cNvSpPr txBox="1"/>
          <p:nvPr/>
        </p:nvSpPr>
        <p:spPr>
          <a:xfrm>
            <a:off x="1121251" y="7873033"/>
            <a:ext cx="8040934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pc="-140" sz="7000">
                <a:solidFill>
                  <a:srgbClr val="FFFFFF"/>
                </a:solidFill>
                <a:latin typeface="+mn-lt"/>
                <a:ea typeface="+mn-ea"/>
                <a:cs typeface="+mn-cs"/>
                <a:sym typeface="Open Sans Regular Bold"/>
              </a:defRPr>
            </a:lvl1pPr>
          </a:lstStyle>
          <a:p>
            <a:pPr/>
            <a:r>
              <a:t>Tanishq Kancharla</a:t>
            </a:r>
          </a:p>
        </p:txBody>
      </p:sp>
      <p:sp>
        <p:nvSpPr>
          <p:cNvPr id="130" name="tanishqkancharla.dev"/>
          <p:cNvSpPr txBox="1"/>
          <p:nvPr/>
        </p:nvSpPr>
        <p:spPr>
          <a:xfrm>
            <a:off x="1159915" y="9156850"/>
            <a:ext cx="4649979" cy="63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825500">
              <a:defRPr b="1" sz="3500">
                <a:solidFill>
                  <a:srgbClr val="FFFFFF"/>
                </a:solidFill>
              </a:defRPr>
            </a:lvl1pPr>
          </a:lstStyle>
          <a:p>
            <a:pPr/>
            <a:r>
              <a:t>tanishqkancharla.dev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o…how do websites work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So…how do websites work?</a:t>
            </a:r>
          </a:p>
        </p:txBody>
      </p:sp>
      <p:sp>
        <p:nvSpPr>
          <p:cNvPr id="133" name="They use HTML and CSS, along with some Javascrip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They use HTML and CSS, along with some Javascript</a:t>
            </a:r>
          </a:p>
        </p:txBody>
      </p:sp>
      <p:sp>
        <p:nvSpPr>
          <p:cNvPr id="134" name="Go to any website and open up Inspect Element…"/>
          <p:cNvSpPr txBox="1"/>
          <p:nvPr>
            <p:ph type="body" idx="1"/>
          </p:nvPr>
        </p:nvSpPr>
        <p:spPr>
          <a:xfrm>
            <a:off x="1206500" y="3429000"/>
            <a:ext cx="21971000" cy="9895020"/>
          </a:xfrm>
          <a:prstGeom prst="rect">
            <a:avLst/>
          </a:prstGeom>
        </p:spPr>
        <p:txBody>
          <a:bodyPr/>
          <a:lstStyle/>
          <a:p>
            <a:pPr marL="396239" indent="-396239" defTabSz="1901904">
              <a:spcBef>
                <a:spcPts val="3500"/>
              </a:spcBef>
              <a:defRPr sz="3120"/>
            </a:pPr>
            <a:r>
              <a:t>Go to any website and open up </a:t>
            </a:r>
            <a:r>
              <a:rPr>
                <a:latin typeface="+mn-lt"/>
                <a:ea typeface="+mn-ea"/>
                <a:cs typeface="+mn-cs"/>
                <a:sym typeface="Open Sans Regular Bold"/>
              </a:rPr>
              <a:t>Inspect Element</a:t>
            </a:r>
          </a:p>
          <a:p>
            <a:pPr marL="396239" indent="-396239" defTabSz="1901904">
              <a:spcBef>
                <a:spcPts val="3500"/>
              </a:spcBef>
              <a:defRPr sz="3120"/>
            </a:pPr>
            <a:r>
              <a:t>That code on the top is HTML, and it works storing information inside of </a:t>
            </a:r>
            <a:r>
              <a:rPr>
                <a:latin typeface="+mn-lt"/>
                <a:ea typeface="+mn-ea"/>
                <a:cs typeface="+mn-cs"/>
                <a:sym typeface="Open Sans Regular Bold"/>
              </a:rPr>
              <a:t>tags</a:t>
            </a:r>
            <a:r>
              <a:t>.</a:t>
            </a:r>
          </a:p>
          <a:p>
            <a:pPr marL="396239" indent="-396239" defTabSz="1901904">
              <a:spcBef>
                <a:spcPts val="3500"/>
              </a:spcBef>
              <a:defRPr sz="3120"/>
            </a:pPr>
          </a:p>
          <a:p>
            <a:pPr marL="396239" indent="-396239" defTabSz="1901904">
              <a:spcBef>
                <a:spcPts val="3500"/>
              </a:spcBef>
              <a:defRPr sz="3120"/>
            </a:pPr>
          </a:p>
          <a:p>
            <a:pPr marL="396239" indent="-396239" defTabSz="1901904">
              <a:spcBef>
                <a:spcPts val="3500"/>
              </a:spcBef>
              <a:defRPr sz="3120"/>
            </a:pPr>
          </a:p>
          <a:p>
            <a:pPr marL="396239" indent="-396239" defTabSz="1901904">
              <a:spcBef>
                <a:spcPts val="3500"/>
              </a:spcBef>
              <a:defRPr sz="3120"/>
            </a:pPr>
          </a:p>
          <a:p>
            <a:pPr marL="396239" indent="-396239" defTabSz="1901904">
              <a:spcBef>
                <a:spcPts val="3500"/>
              </a:spcBef>
              <a:defRPr sz="3120"/>
            </a:pPr>
          </a:p>
          <a:p>
            <a:pPr marL="396239" indent="-396239" defTabSz="1901904">
              <a:spcBef>
                <a:spcPts val="3500"/>
              </a:spcBef>
              <a:defRPr sz="312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&lt;!DOCTYPE html&gt;</a:t>
            </a:r>
            <a:r>
              <a:rPr>
                <a:latin typeface="Open Sans Regular Regular"/>
                <a:ea typeface="Open Sans Regular Regular"/>
                <a:cs typeface="Open Sans Regular Regular"/>
                <a:sym typeface="Open Sans Regular Regular"/>
              </a:rPr>
              <a:t> tells the browser what version of HTML we’re using</a:t>
            </a:r>
          </a:p>
          <a:p>
            <a:pPr marL="396239" indent="-396239" defTabSz="1901904">
              <a:spcBef>
                <a:spcPts val="3500"/>
              </a:spcBef>
              <a:defRPr sz="312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&lt;html&gt;</a:t>
            </a:r>
            <a:r>
              <a:rPr>
                <a:latin typeface="Open Sans Regular Regular"/>
                <a:ea typeface="Open Sans Regular Regular"/>
                <a:cs typeface="Open Sans Regular Regular"/>
                <a:sym typeface="Open Sans Regular Regular"/>
              </a:rPr>
              <a:t> contains all of our HTML code</a:t>
            </a:r>
            <a:endParaRPr>
              <a:latin typeface="Open Sans Regular Regular"/>
              <a:ea typeface="Open Sans Regular Regular"/>
              <a:cs typeface="Open Sans Regular Regular"/>
              <a:sym typeface="Open Sans Regular Regular"/>
            </a:endParaRPr>
          </a:p>
          <a:p>
            <a:pPr marL="396239" indent="-396239" defTabSz="1901904">
              <a:spcBef>
                <a:spcPts val="3500"/>
              </a:spcBef>
              <a:defRPr sz="312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&lt;head&gt;</a:t>
            </a:r>
            <a:r>
              <a:rPr>
                <a:latin typeface="Open Sans Regular Regular"/>
                <a:ea typeface="Open Sans Regular Regular"/>
                <a:cs typeface="Open Sans Regular Regular"/>
                <a:sym typeface="Open Sans Regular Regular"/>
              </a:rPr>
              <a:t> tells your browser about the content of your page</a:t>
            </a:r>
            <a:endParaRPr>
              <a:latin typeface="Open Sans Regular Regular"/>
              <a:ea typeface="Open Sans Regular Regular"/>
              <a:cs typeface="Open Sans Regular Regular"/>
              <a:sym typeface="Open Sans Regular Regular"/>
            </a:endParaRPr>
          </a:p>
          <a:p>
            <a:pPr marL="396239" indent="-396239" defTabSz="1901904">
              <a:spcBef>
                <a:spcPts val="3500"/>
              </a:spcBef>
              <a:defRPr sz="312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&lt;body&gt;</a:t>
            </a:r>
            <a:r>
              <a:rPr>
                <a:latin typeface="Open Sans Regular Regular"/>
                <a:ea typeface="Open Sans Regular Regular"/>
                <a:cs typeface="Open Sans Regular Regular"/>
                <a:sym typeface="Open Sans Regular Regular"/>
              </a:rPr>
              <a:t> contains the actual content you see on your page</a:t>
            </a:r>
          </a:p>
        </p:txBody>
      </p:sp>
      <p:sp>
        <p:nvSpPr>
          <p:cNvPr id="135" name="&lt;!DOCTYPE html&gt;…"/>
          <p:cNvSpPr txBox="1"/>
          <p:nvPr/>
        </p:nvSpPr>
        <p:spPr>
          <a:xfrm>
            <a:off x="1696401" y="5458785"/>
            <a:ext cx="7176826" cy="3365501"/>
          </a:xfrm>
          <a:prstGeom prst="rect">
            <a:avLst/>
          </a:prstGeom>
          <a:solidFill>
            <a:srgbClr val="E0E6ED"/>
          </a:solidFill>
          <a:ln w="63500">
            <a:solidFill>
              <a:srgbClr val="8E8E8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90500" tIns="190500" rIns="190500" bIns="190500" anchor="ctr">
            <a:spAutoFit/>
          </a:bodyPr>
          <a:lstStyle/>
          <a:p>
            <a:pPr algn="l" defTabSz="457200">
              <a:defRPr sz="4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&lt;!DOCTYPE html&gt;</a:t>
            </a:r>
          </a:p>
          <a:p>
            <a:pPr algn="l" defTabSz="457200">
              <a:defRPr sz="4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&lt;html&gt;</a:t>
            </a:r>
          </a:p>
          <a:p>
            <a:pPr algn="l" defTabSz="457200">
              <a:defRPr sz="4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&lt;head&gt;&lt;/head&gt;</a:t>
            </a:r>
          </a:p>
          <a:p>
            <a:pPr algn="l" defTabSz="457200">
              <a:defRPr sz="4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&lt;body&gt;&lt;/body&gt;</a:t>
            </a:r>
          </a:p>
          <a:p>
            <a:pPr algn="l" defTabSz="457200">
              <a:defRPr sz="4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&lt;/html&gt;</a:t>
            </a:r>
          </a:p>
        </p:txBody>
      </p:sp>
      <p:pic>
        <p:nvPicPr>
          <p:cNvPr id="136" name="image (9).png" descr="image (9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592444" y="10697256"/>
            <a:ext cx="2180378" cy="30335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hat are CSS and JS fo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are CSS and JS for?</a:t>
            </a:r>
          </a:p>
        </p:txBody>
      </p:sp>
      <p:sp>
        <p:nvSpPr>
          <p:cNvPr id="139" name="HTML, CSS, and JS all work together to make good websites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HTML, CSS, and JS all work together to make good websites.</a:t>
            </a:r>
          </a:p>
        </p:txBody>
      </p:sp>
      <p:graphicFrame>
        <p:nvGraphicFramePr>
          <p:cNvPr id="140" name="Table 1"/>
          <p:cNvGraphicFramePr/>
          <p:nvPr/>
        </p:nvGraphicFramePr>
        <p:xfrm>
          <a:off x="6705600" y="3893991"/>
          <a:ext cx="10985500" cy="8256012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{8F44A2F1-9E1F-4B54-A3A2-5F16C0AD49E2}</a:tableStyleId>
              </a:tblPr>
              <a:tblGrid>
                <a:gridCol w="2743200"/>
                <a:gridCol w="2743200"/>
                <a:gridCol w="2743200"/>
                <a:gridCol w="2743200"/>
              </a:tblGrid>
              <a:tr h="16486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Open Sans Regular 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T w="0"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Open Sans Regular Bold"/>
                        </a:rPr>
                        <a:t>HTML</a:t>
                      </a:r>
                    </a:p>
                  </a:txBody>
                  <a:tcPr marL="50800" marR="50800" marT="50800" marB="50800" anchor="ctr" anchorCtr="0" horzOverflow="overflow">
                    <a:lnT w="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Open Sans Regular Bold"/>
                        </a:rPr>
                        <a:t>CSS</a:t>
                      </a:r>
                    </a:p>
                  </a:txBody>
                  <a:tcPr marL="50800" marR="50800" marT="50800" marB="50800" anchor="ctr" anchorCtr="0" horzOverflow="overflow">
                    <a:lnT w="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Open Sans Regular Bold"/>
                        </a:rPr>
                        <a:t>JS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  <a:lnT w="0">
                      <a:miter lim="400000"/>
                    </a:lnT>
                  </a:tcPr>
                </a:tc>
              </a:tr>
              <a:tr h="16486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sz="19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Open Sans Regular Bold"/>
                        </a:rPr>
                        <a:t>Purpose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Open Sans Regular Regular"/>
                        </a:rPr>
                        <a:t>Structure, Objects, Things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Open Sans Regular Regular"/>
                        </a:rPr>
                        <a:t>Looks, Style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Open Sans Regular Regular"/>
                        </a:rPr>
                        <a:t>Actions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</a:tcPr>
                </a:tc>
              </a:tr>
              <a:tr h="16486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sz="19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Open Sans Regular Bold"/>
                        </a:rPr>
                        <a:t>Syntax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Menlo Regular"/>
                          <a:ea typeface="Menlo Regular"/>
                          <a:cs typeface="Menlo Regular"/>
                          <a:sym typeface="Menlo Regular"/>
                        </a:rPr>
                        <a:t>&lt;p&gt; &lt;h1&gt; &lt;body&gt;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FFFFF"/>
                          </a:solidFill>
                          <a:latin typeface="Menlo Regular"/>
                          <a:ea typeface="Menlo Regular"/>
                          <a:cs typeface="Menlo Regular"/>
                          <a:sym typeface="Menlo Regular"/>
                        </a:rPr>
                        <a:t>p {   color: red; } </a:t>
                      </a:r>
                    </a:p>
                  </a:txBody>
                  <a:tcPr marL="165100" marR="165100" marT="165100" marB="1651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latin typeface="Menlo Regular"/>
                          <a:ea typeface="Menlo Regular"/>
                          <a:cs typeface="Menlo Regular"/>
                          <a:sym typeface="Menlo Regular"/>
                        </a:rPr>
                        <a:t>var x = 5; 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</a:tcPr>
                </a:tc>
              </a:tr>
              <a:tr h="16486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sz="19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Open Sans Regular Bold"/>
                        </a:rPr>
                        <a:t>Grammer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Open Sans Regular Regular"/>
                        </a:rPr>
                        <a:t>Nouns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Open Sans Regular Regular"/>
                        </a:rPr>
                        <a:t>Adjectives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Open Sans Regular Regular"/>
                        </a:rPr>
                        <a:t>Verbs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</a:tcPr>
                </a:tc>
              </a:tr>
              <a:tr h="16486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sz="19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Open Sans Regular Bold"/>
                        </a:rPr>
                        <a:t>Building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Open Sans Regular Regular"/>
                        </a:rPr>
                        <a:t>Walls, Structure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Open Sans Regular Regular"/>
                        </a:rPr>
                        <a:t>Paint, Curtains</a:t>
                      </a:r>
                    </a:p>
                  </a:txBody>
                  <a:tcPr marL="50800" marR="50800" marT="50800" marB="50800" anchor="ctr" anchorCtr="0" horzOverflow="overflow"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rgbClr val="FFFFFF"/>
                          </a:solidFill>
                          <a:sym typeface="Open Sans Regular Regular"/>
                        </a:rPr>
                        <a:t>Electrical, Plumbing, AC</a:t>
                      </a:r>
                    </a:p>
                  </a:txBody>
                  <a:tcPr marL="50800" marR="50800" marT="50800" marB="50800" anchor="ctr" anchorCtr="0" horzOverflow="overflow">
                    <a:lnR w="0">
                      <a:miter lim="400000"/>
                    </a:lnR>
                    <a:lnB w="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Let’s start hacking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start hacking!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et’s make a website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make a website!</a:t>
            </a:r>
          </a:p>
        </p:txBody>
      </p:sp>
      <p:sp>
        <p:nvSpPr>
          <p:cNvPr id="145" name="Isn’t this exciting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Isn’t this exciting?</a:t>
            </a:r>
          </a:p>
        </p:txBody>
      </p:sp>
      <p:sp>
        <p:nvSpPr>
          <p:cNvPr id="146" name="Go to repl.it/languages/html…"/>
          <p:cNvSpPr txBox="1"/>
          <p:nvPr>
            <p:ph type="body" idx="1"/>
          </p:nvPr>
        </p:nvSpPr>
        <p:spPr>
          <a:xfrm>
            <a:off x="1206500" y="3429000"/>
            <a:ext cx="21971000" cy="9258300"/>
          </a:xfrm>
          <a:prstGeom prst="rect">
            <a:avLst/>
          </a:prstGeom>
        </p:spPr>
        <p:txBody>
          <a:bodyPr/>
          <a:lstStyle/>
          <a:p>
            <a:pPr/>
            <a:r>
              <a:t>Go to </a:t>
            </a:r>
            <a:r>
              <a:rPr u="sng">
                <a:hlinkClick r:id="rId2" invalidUrl="" action="" tgtFrame="" tooltip="" history="1" highlightClick="0" endSnd="0"/>
              </a:rPr>
              <a:t>repl.it/languages/html</a:t>
            </a:r>
          </a:p>
          <a:p>
            <a:pPr/>
            <a:r>
              <a:t>Delete everything in the</a:t>
            </a:r>
            <a:r>
              <a:rPr>
                <a:latin typeface="Menlo Regular"/>
                <a:ea typeface="Menlo Regular"/>
                <a:cs typeface="Menlo Regular"/>
                <a:sym typeface="Menlo Regular"/>
              </a:rPr>
              <a:t> </a:t>
            </a:r>
            <a:r>
              <a:rPr b="1">
                <a:latin typeface="Menlo Regular"/>
                <a:ea typeface="Menlo Regular"/>
                <a:cs typeface="Menlo Regular"/>
                <a:sym typeface="Menlo Regular"/>
              </a:rPr>
              <a:t>index.html</a:t>
            </a:r>
            <a:r>
              <a:rPr>
                <a:latin typeface="Menlo Regular"/>
                <a:ea typeface="Menlo Regular"/>
                <a:cs typeface="Menlo Regular"/>
                <a:sym typeface="Menlo Regular"/>
              </a:rPr>
              <a:t> </a:t>
            </a:r>
            <a:r>
              <a:t>file.</a:t>
            </a:r>
          </a:p>
          <a:p>
            <a:pPr/>
            <a:r>
              <a:rPr>
                <a:latin typeface="+mn-lt"/>
                <a:ea typeface="+mn-ea"/>
                <a:cs typeface="+mn-cs"/>
                <a:sym typeface="Open Sans Regular Bold"/>
              </a:rPr>
              <a:t>Type</a:t>
            </a:r>
            <a:r>
              <a:t> in the following template code:</a:t>
            </a:r>
          </a:p>
          <a:p>
            <a:pPr/>
          </a:p>
          <a:p>
            <a:pPr/>
          </a:p>
          <a:p>
            <a:pPr/>
            <a:r>
              <a:t>Press the </a:t>
            </a:r>
            <a:r>
              <a:rPr>
                <a:latin typeface="+mn-lt"/>
                <a:ea typeface="+mn-ea"/>
                <a:cs typeface="+mn-cs"/>
                <a:sym typeface="Open Sans Regular Bold"/>
              </a:rPr>
              <a:t>Run</a:t>
            </a:r>
            <a:r>
              <a:t> button and check out your website!</a:t>
            </a:r>
          </a:p>
        </p:txBody>
      </p:sp>
      <p:sp>
        <p:nvSpPr>
          <p:cNvPr id="147" name="&lt;!DOCTYPE html&gt;…"/>
          <p:cNvSpPr txBox="1"/>
          <p:nvPr/>
        </p:nvSpPr>
        <p:spPr>
          <a:xfrm>
            <a:off x="1760841" y="6724650"/>
            <a:ext cx="7176826" cy="2667001"/>
          </a:xfrm>
          <a:prstGeom prst="rect">
            <a:avLst/>
          </a:prstGeom>
          <a:solidFill>
            <a:srgbClr val="E0E6ED"/>
          </a:solidFill>
          <a:ln w="63500">
            <a:solidFill>
              <a:srgbClr val="8E8E8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90500" tIns="190500" rIns="190500" bIns="190500" anchor="ctr">
            <a:spAutoFit/>
          </a:bodyPr>
          <a:lstStyle/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&lt;!DOCTYPE html&gt;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&lt;html&gt;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&lt;head&gt;&lt;/head&gt;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&lt;body&gt;&lt;/body&gt;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&lt;/html&gt;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Adding some cont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Adding some content</a:t>
            </a:r>
          </a:p>
        </p:txBody>
      </p:sp>
      <p:sp>
        <p:nvSpPr>
          <p:cNvPr id="150" name="Yes, it’s a website, but a pretty empty one so far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Yes, it’s a website, but a pretty empty one so far</a:t>
            </a:r>
          </a:p>
        </p:txBody>
      </p:sp>
      <p:sp>
        <p:nvSpPr>
          <p:cNvPr id="151" name="We need to add content into the &lt;body&gt; tag using the &lt;p&gt; and &lt;h1&gt; tag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 need to add content into the </a:t>
            </a:r>
            <a:r>
              <a:rPr>
                <a:latin typeface="Menlo Regular"/>
                <a:ea typeface="Menlo Regular"/>
                <a:cs typeface="Menlo Regular"/>
                <a:sym typeface="Menlo Regular"/>
              </a:rPr>
              <a:t>&lt;body&gt;</a:t>
            </a:r>
            <a:r>
              <a:t> tag using the </a:t>
            </a:r>
            <a:r>
              <a:rPr>
                <a:latin typeface="Menlo Regular"/>
                <a:ea typeface="Menlo Regular"/>
                <a:cs typeface="Menlo Regular"/>
                <a:sym typeface="Menlo Regular"/>
              </a:rPr>
              <a:t>&lt;p&gt;</a:t>
            </a:r>
            <a:r>
              <a:t> and </a:t>
            </a:r>
            <a:r>
              <a:rPr>
                <a:latin typeface="Menlo Regular"/>
                <a:ea typeface="Menlo Regular"/>
                <a:cs typeface="Menlo Regular"/>
                <a:sym typeface="Menlo Regular"/>
              </a:rPr>
              <a:t>&lt;h1&gt;</a:t>
            </a:r>
            <a:r>
              <a:t> tags.</a:t>
            </a:r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  <a:r>
              <a:t>Press the </a:t>
            </a:r>
            <a:r>
              <a:rPr>
                <a:latin typeface="+mn-lt"/>
                <a:ea typeface="+mn-ea"/>
                <a:cs typeface="+mn-cs"/>
                <a:sym typeface="Open Sans Regular Bold"/>
              </a:rPr>
              <a:t>Run</a:t>
            </a:r>
            <a:r>
              <a:t> button again to see your changes</a:t>
            </a:r>
          </a:p>
        </p:txBody>
      </p:sp>
      <p:sp>
        <p:nvSpPr>
          <p:cNvPr id="152" name="&lt;!DOCTYPE html&gt;…"/>
          <p:cNvSpPr txBox="1"/>
          <p:nvPr/>
        </p:nvSpPr>
        <p:spPr>
          <a:xfrm>
            <a:off x="1799505" y="4561326"/>
            <a:ext cx="10944840" cy="4000501"/>
          </a:xfrm>
          <a:prstGeom prst="rect">
            <a:avLst/>
          </a:prstGeom>
          <a:solidFill>
            <a:srgbClr val="E0E6ED"/>
          </a:solidFill>
          <a:ln w="63500">
            <a:solidFill>
              <a:srgbClr val="8E8E8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90500" tIns="190500" rIns="190500" bIns="190500" anchor="ctr">
            <a:spAutoFit/>
          </a:bodyPr>
          <a:lstStyle/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&lt;!DOCTYPE html&gt;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&lt;html&gt;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&lt;head&gt;&lt;/head&gt;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&lt;body&gt;</a:t>
            </a:r>
            <a:br/>
            <a:r>
              <a:t>    &lt;h1&gt;Kanishq Kancharla&lt;/h1&gt;</a:t>
            </a:r>
            <a:br/>
            <a:r>
              <a:t>    &lt;p&gt;Welcome to my website!&lt;/p&gt;</a:t>
            </a:r>
            <a:br/>
            <a:r>
              <a:t>  &lt;/body&gt;</a:t>
            </a:r>
          </a:p>
          <a:p>
            <a:pPr algn="l">
              <a:defRPr sz="3000">
                <a:solidFill>
                  <a:srgbClr val="3C3C3C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&lt;/html&gt;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2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Open Sans Regular ExtraBold"/>
        <a:ea typeface="Open Sans Regular ExtraBold"/>
        <a:cs typeface="Open Sans Regular ExtraBold"/>
      </a:majorFont>
      <a:minorFont>
        <a:latin typeface="Open Sans Regular Bold"/>
        <a:ea typeface="Open Sans Regular Bold"/>
        <a:cs typeface="Open Sans Regular Bold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Open Sans Regular ExtraBold"/>
        <a:ea typeface="Open Sans Regular ExtraBold"/>
        <a:cs typeface="Open Sans Regular ExtraBold"/>
      </a:majorFont>
      <a:minorFont>
        <a:latin typeface="Open Sans Regular Bold"/>
        <a:ea typeface="Open Sans Regular Bold"/>
        <a:cs typeface="Open Sans Regular Bold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